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301" r:id="rId8"/>
    <p:sldId id="300" r:id="rId9"/>
    <p:sldId id="307" r:id="rId10"/>
    <p:sldId id="308" r:id="rId11"/>
    <p:sldId id="303" r:id="rId12"/>
    <p:sldId id="304" r:id="rId13"/>
    <p:sldId id="305" r:id="rId14"/>
    <p:sldId id="306" r:id="rId15"/>
    <p:sldId id="309" r:id="rId16"/>
    <p:sldId id="310" r:id="rId17"/>
    <p:sldId id="268" r:id="rId18"/>
    <p:sldId id="319" r:id="rId19"/>
    <p:sldId id="269" r:id="rId20"/>
    <p:sldId id="271" r:id="rId21"/>
    <p:sldId id="272" r:id="rId22"/>
    <p:sldId id="273" r:id="rId23"/>
    <p:sldId id="274" r:id="rId24"/>
    <p:sldId id="275" r:id="rId25"/>
    <p:sldId id="276" r:id="rId26"/>
    <p:sldId id="277" r:id="rId27"/>
    <p:sldId id="278" r:id="rId28"/>
    <p:sldId id="279" r:id="rId29"/>
    <p:sldId id="321" r:id="rId30"/>
    <p:sldId id="326" r:id="rId31"/>
    <p:sldId id="322" r:id="rId32"/>
    <p:sldId id="323" r:id="rId33"/>
    <p:sldId id="325" r:id="rId34"/>
    <p:sldId id="327" r:id="rId35"/>
    <p:sldId id="329" r:id="rId36"/>
    <p:sldId id="344" r:id="rId37"/>
    <p:sldId id="331" r:id="rId38"/>
    <p:sldId id="332" r:id="rId39"/>
    <p:sldId id="333" r:id="rId40"/>
    <p:sldId id="334" r:id="rId41"/>
    <p:sldId id="335" r:id="rId42"/>
    <p:sldId id="337" r:id="rId43"/>
    <p:sldId id="338" r:id="rId44"/>
    <p:sldId id="342" r:id="rId45"/>
    <p:sldId id="343"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132" autoAdjust="0"/>
    <p:restoredTop sz="59153" autoAdjust="0"/>
  </p:normalViewPr>
  <p:slideViewPr>
    <p:cSldViewPr snapToGrid="0">
      <p:cViewPr varScale="1">
        <p:scale>
          <a:sx n="79" d="100"/>
          <a:sy n="79" d="100"/>
        </p:scale>
        <p:origin x="256" y="4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28" d="100"/>
        <a:sy n="128"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commentAuthors" Target="commentAuthors.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2016-04-08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2016-04-08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08115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039443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07071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645521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5964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96061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0842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73988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6273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54858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7392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77704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8536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8114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779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9348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6874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7020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0738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5414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1"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©2016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6"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047199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4704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21910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971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©2016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1" r:id="rId24"/>
    <p:sldLayoutId id="2147483802" r:id="rId25"/>
    <p:sldLayoutId id="2147483803" r:id="rId26"/>
    <p:sldLayoutId id="2147483804" r:id="rId27"/>
    <p:sldLayoutId id="2147483805" r:id="rId28"/>
    <p:sldLayoutId id="2147483806"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hyperlink" Target="https://docs.chef.io/chef_client.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©2016 Chef Software Inc.</a:t>
            </a:r>
            <a:endParaRPr lang="en-US" sz="1600" dirty="0">
              <a:solidFill>
                <a:srgbClr val="7D868C"/>
              </a:solidFill>
            </a:endParaRP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Navigate </a:t>
            </a:r>
            <a:r>
              <a:rPr lang="en-US" dirty="0" smtClean="0"/>
              <a:t>to the chef-repo directory</a:t>
            </a:r>
            <a:endParaRPr lang="en-US" dirty="0"/>
          </a:p>
        </p:txBody>
      </p:sp>
      <p:sp>
        <p:nvSpPr>
          <p:cNvPr id="3" name="Content Placeholder 2"/>
          <p:cNvSpPr>
            <a:spLocks noGrp="1"/>
          </p:cNvSpPr>
          <p:nvPr>
            <p:ph sz="quarter" idx="10"/>
          </p:nvPr>
        </p:nvSpPr>
        <p:spPr/>
        <p:txBody>
          <a:bodyPr/>
          <a:lstStyle/>
          <a:p>
            <a:r>
              <a:rPr lang="en-US" dirty="0" smtClean="0"/>
              <a:t>$ cd chef-repo</a:t>
            </a:r>
            <a:endParaRPr lang="en-US" dirty="0"/>
          </a:p>
        </p:txBody>
      </p:sp>
      <p:sp>
        <p:nvSpPr>
          <p:cNvPr id="4" name="Content Placeholder 3"/>
          <p:cNvSpPr>
            <a:spLocks noGrp="1"/>
          </p:cNvSpPr>
          <p:nvPr>
            <p:ph sz="quarter" idx="12"/>
          </p:nvPr>
        </p:nvSpPr>
        <p:spPr/>
        <p:txBody>
          <a:bodyPr/>
          <a:lstStyle/>
          <a:p>
            <a:r>
              <a:rPr lang="en-US" dirty="0"/>
              <a:t>Navigate to the chef-repo </a:t>
            </a:r>
            <a:r>
              <a:rPr lang="en-US" dirty="0" smtClean="0"/>
              <a:t>directory. You will perform most the tasks in this class from this directory</a:t>
            </a:r>
            <a:endParaRPr lang="en-US" dirty="0"/>
          </a:p>
        </p:txBody>
      </p:sp>
      <p:sp>
        <p:nvSpPr>
          <p:cNvPr id="5" name="Footer Placeholder 4"/>
          <p:cNvSpPr>
            <a:spLocks noGrp="1"/>
          </p:cNvSpPr>
          <p:nvPr>
            <p:ph type="ftr" sz="quarter" idx="13"/>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9397910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View repo structure</a:t>
            </a:r>
            <a:endParaRPr lang="en-US" dirty="0"/>
          </a:p>
        </p:txBody>
      </p:sp>
      <p:sp>
        <p:nvSpPr>
          <p:cNvPr id="3" name="Content Placeholder 2"/>
          <p:cNvSpPr>
            <a:spLocks noGrp="1"/>
          </p:cNvSpPr>
          <p:nvPr>
            <p:ph sz="quarter" idx="10"/>
          </p:nvPr>
        </p:nvSpPr>
        <p:spPr/>
        <p:txBody>
          <a:bodyPr/>
          <a:lstStyle/>
          <a:p>
            <a:r>
              <a:rPr lang="en-US" sz="2300" dirty="0"/>
              <a:t>├── </a:t>
            </a:r>
            <a:r>
              <a:rPr lang="en-US" sz="2300" dirty="0" err="1"/>
              <a:t>chefignore</a:t>
            </a:r>
            <a:endParaRPr lang="en-US" sz="2300" dirty="0"/>
          </a:p>
          <a:p>
            <a:r>
              <a:rPr lang="en-US" sz="2300" dirty="0"/>
              <a:t>├── cookbooks</a:t>
            </a:r>
          </a:p>
          <a:p>
            <a:r>
              <a:rPr lang="en-US" sz="2300" dirty="0"/>
              <a:t>│   ├── example</a:t>
            </a:r>
          </a:p>
          <a:p>
            <a:r>
              <a:rPr lang="en-US" sz="2300" dirty="0"/>
              <a:t>│   │   ├── attributes</a:t>
            </a:r>
          </a:p>
          <a:p>
            <a:r>
              <a:rPr lang="en-US" sz="2300" dirty="0"/>
              <a:t>│   │   │   └── </a:t>
            </a:r>
            <a:r>
              <a:rPr lang="en-US" sz="2300" dirty="0" err="1"/>
              <a:t>default.rb</a:t>
            </a:r>
            <a:endParaRPr lang="en-US" sz="2300" dirty="0"/>
          </a:p>
          <a:p>
            <a:r>
              <a:rPr lang="en-US" sz="2300" dirty="0"/>
              <a:t>│   │   ├── </a:t>
            </a:r>
            <a:r>
              <a:rPr lang="en-US" sz="2300" dirty="0" err="1"/>
              <a:t>metadata.rb</a:t>
            </a:r>
            <a:endParaRPr lang="en-US" sz="2300" dirty="0"/>
          </a:p>
          <a:p>
            <a:r>
              <a:rPr lang="en-US" sz="2300" dirty="0"/>
              <a:t>│   │   ├── </a:t>
            </a:r>
            <a:r>
              <a:rPr lang="en-US" sz="2300" dirty="0" err="1"/>
              <a:t>README.md</a:t>
            </a:r>
            <a:endParaRPr lang="en-US" sz="2300" dirty="0"/>
          </a:p>
          <a:p>
            <a:r>
              <a:rPr lang="en-US" sz="2300" dirty="0"/>
              <a:t>│   │   └── recipes</a:t>
            </a:r>
          </a:p>
          <a:p>
            <a:r>
              <a:rPr lang="en-US" sz="2300" dirty="0"/>
              <a:t>│   │       └── </a:t>
            </a:r>
            <a:r>
              <a:rPr lang="en-US" sz="2300" dirty="0" err="1"/>
              <a:t>default.rb</a:t>
            </a:r>
            <a:endParaRPr lang="en-US" sz="2300" dirty="0"/>
          </a:p>
          <a:p>
            <a:r>
              <a:rPr lang="en-US" sz="2300" dirty="0"/>
              <a:t>│   └── </a:t>
            </a:r>
            <a:r>
              <a:rPr lang="en-US" sz="2300" dirty="0" err="1"/>
              <a:t>README.md</a:t>
            </a:r>
            <a:endParaRPr lang="en-US" sz="2300" dirty="0"/>
          </a:p>
          <a:p>
            <a:r>
              <a:rPr lang="en-US" sz="2300" dirty="0"/>
              <a:t>├── </a:t>
            </a:r>
            <a:r>
              <a:rPr lang="en-US" sz="2300" dirty="0" err="1"/>
              <a:t>data_bags</a:t>
            </a:r>
            <a:endParaRPr lang="en-US" sz="2300" dirty="0"/>
          </a:p>
          <a:p>
            <a:r>
              <a:rPr lang="en-US" sz="2300" dirty="0"/>
              <a:t>│   ├── </a:t>
            </a:r>
            <a:r>
              <a:rPr lang="en-US" sz="2300" dirty="0" smtClean="0"/>
              <a:t>example</a:t>
            </a:r>
            <a:endParaRPr lang="en-US" sz="2300" dirty="0"/>
          </a:p>
          <a:p>
            <a:r>
              <a:rPr lang="en-US" sz="2300" dirty="0" smtClean="0"/>
              <a:t>...</a:t>
            </a:r>
            <a:endParaRPr lang="en-US" sz="2300" dirty="0"/>
          </a:p>
        </p:txBody>
      </p:sp>
      <p:sp>
        <p:nvSpPr>
          <p:cNvPr id="4" name="Text Placeholder 3"/>
          <p:cNvSpPr>
            <a:spLocks noGrp="1"/>
          </p:cNvSpPr>
          <p:nvPr>
            <p:ph type="body" sz="quarter" idx="11"/>
          </p:nvPr>
        </p:nvSpPr>
        <p:spPr/>
        <p:txBody>
          <a:bodyPr/>
          <a:lstStyle/>
          <a:p>
            <a:r>
              <a:rPr lang="en-US" dirty="0" smtClean="0"/>
              <a:t>$ tree</a:t>
            </a:r>
            <a:endParaRPr lang="en-US" dirty="0"/>
          </a:p>
        </p:txBody>
      </p:sp>
      <p:sp>
        <p:nvSpPr>
          <p:cNvPr id="9" name="Footer Placeholder 8"/>
          <p:cNvSpPr>
            <a:spLocks noGrp="1"/>
          </p:cNvSpPr>
          <p:nvPr>
            <p:ph type="ftr" sz="quarter" idx="14"/>
          </p:nvPr>
        </p:nvSpPr>
        <p:spPr/>
        <p:txBody>
          <a:bodyPr/>
          <a:lstStyle/>
          <a:p>
            <a:r>
              <a:rPr lang="en-US" smtClean="0"/>
              <a:t>©2016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6546312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300" dirty="0"/>
              <a:t>├── </a:t>
            </a:r>
            <a:r>
              <a:rPr lang="en-US" sz="2300" dirty="0" err="1"/>
              <a:t>chefignore</a:t>
            </a:r>
            <a:endParaRPr lang="en-US" sz="2300" dirty="0"/>
          </a:p>
          <a:p>
            <a:r>
              <a:rPr lang="en-US" sz="2300" dirty="0"/>
              <a:t>├── cookbooks</a:t>
            </a:r>
          </a:p>
          <a:p>
            <a:r>
              <a:rPr lang="en-US" sz="2300" dirty="0"/>
              <a:t>│   ├── example</a:t>
            </a:r>
          </a:p>
          <a:p>
            <a:r>
              <a:rPr lang="en-US" sz="2300" dirty="0"/>
              <a:t>│   │   ├── attributes</a:t>
            </a:r>
          </a:p>
          <a:p>
            <a:r>
              <a:rPr lang="en-US" sz="2300" dirty="0"/>
              <a:t>│   │   │   └── </a:t>
            </a:r>
            <a:r>
              <a:rPr lang="en-US" sz="2300" dirty="0" err="1"/>
              <a:t>default.rb</a:t>
            </a:r>
            <a:endParaRPr lang="en-US" sz="2300" dirty="0"/>
          </a:p>
          <a:p>
            <a:r>
              <a:rPr lang="en-US" sz="2300" dirty="0"/>
              <a:t>│   │   ├── </a:t>
            </a:r>
            <a:r>
              <a:rPr lang="en-US" sz="2300" dirty="0" err="1"/>
              <a:t>metadata.rb</a:t>
            </a:r>
            <a:endParaRPr lang="en-US" sz="2300" dirty="0"/>
          </a:p>
          <a:p>
            <a:r>
              <a:rPr lang="en-US" sz="2300" dirty="0"/>
              <a:t>│   │   ├── </a:t>
            </a:r>
            <a:r>
              <a:rPr lang="en-US" sz="2300" dirty="0" err="1"/>
              <a:t>README.md</a:t>
            </a:r>
            <a:endParaRPr lang="en-US" sz="2300" dirty="0"/>
          </a:p>
          <a:p>
            <a:r>
              <a:rPr lang="en-US" sz="2300" dirty="0"/>
              <a:t>│   │   └── recipes</a:t>
            </a:r>
          </a:p>
          <a:p>
            <a:r>
              <a:rPr lang="en-US" sz="2300" dirty="0"/>
              <a:t>│   │       └── </a:t>
            </a:r>
            <a:r>
              <a:rPr lang="en-US" sz="2300" dirty="0" err="1"/>
              <a:t>default.rb</a:t>
            </a:r>
            <a:endParaRPr lang="en-US" sz="2300" dirty="0"/>
          </a:p>
          <a:p>
            <a:r>
              <a:rPr lang="en-US" sz="2300" dirty="0"/>
              <a:t>│   └── </a:t>
            </a:r>
            <a:r>
              <a:rPr lang="en-US" sz="2300" dirty="0" err="1"/>
              <a:t>README.md</a:t>
            </a:r>
            <a:endParaRPr lang="en-US" sz="2300" dirty="0"/>
          </a:p>
          <a:p>
            <a:r>
              <a:rPr lang="en-US" sz="2300" dirty="0"/>
              <a:t>├── </a:t>
            </a:r>
            <a:r>
              <a:rPr lang="en-US" sz="2300" dirty="0" err="1"/>
              <a:t>data_bags</a:t>
            </a:r>
            <a:endParaRPr lang="en-US" sz="2300" dirty="0"/>
          </a:p>
          <a:p>
            <a:r>
              <a:rPr lang="en-US" sz="2300" dirty="0"/>
              <a:t>│   ├── </a:t>
            </a:r>
            <a:r>
              <a:rPr lang="en-US" sz="2300" dirty="0" smtClean="0"/>
              <a:t>example</a:t>
            </a:r>
            <a:endParaRPr lang="en-US" sz="2300" dirty="0"/>
          </a:p>
          <a:p>
            <a:r>
              <a:rPr lang="en-US" sz="2300" dirty="0" smtClean="0"/>
              <a:t>...</a:t>
            </a:r>
            <a:endParaRPr lang="en-US" sz="2300" dirty="0"/>
          </a:p>
        </p:txBody>
      </p:sp>
      <p:sp>
        <p:nvSpPr>
          <p:cNvPr id="2" name="Title 1"/>
          <p:cNvSpPr>
            <a:spLocks noGrp="1"/>
          </p:cNvSpPr>
          <p:nvPr>
            <p:ph type="title"/>
          </p:nvPr>
        </p:nvSpPr>
        <p:spPr/>
        <p:txBody>
          <a:bodyPr/>
          <a:lstStyle/>
          <a:p>
            <a:r>
              <a:rPr lang="en-US" dirty="0" smtClean="0"/>
              <a:t>Lab: View repo structure</a:t>
            </a:r>
            <a:endParaRPr lang="en-US" dirty="0"/>
          </a:p>
        </p:txBody>
      </p:sp>
      <p:sp>
        <p:nvSpPr>
          <p:cNvPr id="4" name="Text Placeholder 3"/>
          <p:cNvSpPr>
            <a:spLocks noGrp="1"/>
          </p:cNvSpPr>
          <p:nvPr>
            <p:ph type="body" sz="quarter" idx="11"/>
          </p:nvPr>
        </p:nvSpPr>
        <p:spPr/>
        <p:txBody>
          <a:bodyPr/>
          <a:lstStyle/>
          <a:p>
            <a:r>
              <a:rPr lang="en-US" dirty="0" smtClean="0"/>
              <a:t>$ tree</a:t>
            </a:r>
            <a:endParaRPr lang="en-US" dirty="0"/>
          </a:p>
        </p:txBody>
      </p:sp>
      <p:sp>
        <p:nvSpPr>
          <p:cNvPr id="9" name="Footer Placeholder 8"/>
          <p:cNvSpPr>
            <a:spLocks noGrp="1"/>
          </p:cNvSpPr>
          <p:nvPr>
            <p:ph type="ftr" sz="quarter" idx="14"/>
          </p:nvPr>
        </p:nvSpPr>
        <p:spPr/>
        <p:txBody>
          <a:bodyPr/>
          <a:lstStyle/>
          <a:p>
            <a:r>
              <a:rPr lang="en-US" smtClean="0"/>
              <a:t>©2016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12</a:t>
            </a:fld>
            <a:endParaRPr lang="en-US" dirty="0"/>
          </a:p>
        </p:txBody>
      </p:sp>
      <p:sp>
        <p:nvSpPr>
          <p:cNvPr id="5" name="TextBox 4"/>
          <p:cNvSpPr txBox="1"/>
          <p:nvPr/>
        </p:nvSpPr>
        <p:spPr bwMode="white">
          <a:xfrm>
            <a:off x="1513120" y="2583180"/>
            <a:ext cx="5485436" cy="3977640"/>
          </a:xfrm>
          <a:prstGeom prst="rect">
            <a:avLst/>
          </a:prstGeom>
          <a:ln w="50800">
            <a:solidFill>
              <a:schemeClr val="accent1"/>
            </a:solidFill>
          </a:ln>
        </p:spPr>
        <p:txBody>
          <a:bodyPr vert="horz" wrap="square" lIns="91440" tIns="91440" rIns="91440" bIns="91440" rtlCol="0">
            <a:normAutofit/>
          </a:bodyPr>
          <a:lstStyle/>
          <a:p>
            <a:endParaRPr lang="en-US" dirty="0" smtClean="0"/>
          </a:p>
        </p:txBody>
      </p:sp>
      <p:sp>
        <p:nvSpPr>
          <p:cNvPr id="6" name="TextBox 5"/>
          <p:cNvSpPr txBox="1"/>
          <p:nvPr/>
        </p:nvSpPr>
        <p:spPr bwMode="white">
          <a:xfrm>
            <a:off x="7390572" y="3484392"/>
            <a:ext cx="5669280" cy="914400"/>
          </a:xfrm>
          <a:prstGeom prst="rect">
            <a:avLst/>
          </a:prstGeom>
        </p:spPr>
        <p:txBody>
          <a:bodyPr vert="horz" wrap="square" lIns="91440" tIns="91440" rIns="91440" bIns="91440" rtlCol="0">
            <a:noAutofit/>
          </a:bodyPr>
          <a:lstStyle/>
          <a:p>
            <a:r>
              <a:rPr lang="en-US" sz="3600" dirty="0" smtClean="0">
                <a:solidFill>
                  <a:schemeClr val="accent1"/>
                </a:solidFill>
              </a:rPr>
              <a:t>Cookbooks reside in the ‘cookbooks’ directory</a:t>
            </a:r>
          </a:p>
        </p:txBody>
      </p:sp>
    </p:spTree>
    <p:extLst>
      <p:ext uri="{BB962C8B-B14F-4D97-AF65-F5344CB8AC3E}">
        <p14:creationId xmlns:p14="http://schemas.microsoft.com/office/powerpoint/2010/main" val="14267751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A cookbook is a container for recipes, and supporting files</a:t>
            </a:r>
            <a:endParaRPr lang="en-US" sz="3200" dirty="0"/>
          </a:p>
          <a:p>
            <a:endParaRPr lang="en-US" sz="3200" dirty="0" smtClean="0"/>
          </a:p>
          <a:p>
            <a:r>
              <a:rPr lang="en-US" sz="3200" dirty="0" smtClean="0"/>
              <a:t>A </a:t>
            </a:r>
            <a:r>
              <a:rPr lang="en-US" sz="3200" dirty="0"/>
              <a:t>Chef cookbook is the fundamental unit of configuration and policy distribution. </a:t>
            </a:r>
          </a:p>
          <a:p>
            <a:endParaRPr lang="en-US" sz="3200" dirty="0"/>
          </a:p>
          <a:p>
            <a:r>
              <a:rPr lang="en-US" sz="3200" dirty="0" smtClean="0"/>
              <a:t>Each </a:t>
            </a:r>
            <a:r>
              <a:rPr lang="en-US" sz="3200" dirty="0"/>
              <a:t>cookbook defines a scenario, such as everything needed to install and configure MySQL, and then it contains all of the components that are required to support that scenario. </a:t>
            </a:r>
          </a:p>
          <a:p>
            <a:endParaRPr lang="en-US" sz="3200" dirty="0" smtClean="0">
              <a:cs typeface="Courier New" panose="02070309020205020404" pitchFamily="49" charset="0"/>
              <a:hlinkClick r:id="rId3"/>
            </a:endParaRPr>
          </a:p>
          <a:p>
            <a:r>
              <a:rPr lang="en-US" sz="3200" dirty="0" smtClean="0">
                <a:cs typeface="Courier New" panose="02070309020205020404" pitchFamily="49" charset="0"/>
                <a:hlinkClick r:id="rId3"/>
              </a:rPr>
              <a:t>http</a:t>
            </a:r>
            <a:r>
              <a:rPr lang="en-US" sz="3200" dirty="0">
                <a:cs typeface="Courier New" panose="02070309020205020404" pitchFamily="49" charset="0"/>
                <a:hlinkClick r:id="rId3"/>
              </a:rPr>
              <a:t>://</a:t>
            </a:r>
            <a:r>
              <a:rPr lang="en-US" sz="3200" dirty="0" smtClean="0">
                <a:cs typeface="Courier New" panose="02070309020205020404" pitchFamily="49" charset="0"/>
                <a:hlinkClick r:id="rId3"/>
              </a:rPr>
              <a:t>docs.chef.io/cookbooks.html</a:t>
            </a:r>
            <a:endParaRPr lang="en-US" sz="3200" dirty="0">
              <a:cs typeface="Courier New" panose="02070309020205020404" pitchFamily="49" charset="0"/>
            </a:endParaRPr>
          </a:p>
        </p:txBody>
      </p:sp>
      <p:sp>
        <p:nvSpPr>
          <p:cNvPr id="22" name="Footer Placeholder 21"/>
          <p:cNvSpPr>
            <a:spLocks noGrp="1"/>
          </p:cNvSpPr>
          <p:nvPr>
            <p:ph type="ftr" sz="quarter" idx="10"/>
          </p:nvPr>
        </p:nvSpPr>
        <p:spPr/>
        <p:txBody>
          <a:bodyPr/>
          <a:lstStyle/>
          <a:p>
            <a:pPr algn="l"/>
            <a:r>
              <a:rPr lang="en-US" smtClean="0">
                <a:solidFill>
                  <a:srgbClr val="7D868C"/>
                </a:solidFill>
              </a:rPr>
              <a:t>©2016 Chef Software Inc.</a:t>
            </a:r>
            <a:endParaRPr lang="en-US" dirty="0"/>
          </a:p>
        </p:txBody>
      </p:sp>
      <p:pic>
        <p:nvPicPr>
          <p:cNvPr id="6" name="Picture 5"/>
          <p:cNvPicPr>
            <a:picLocks noChangeAspect="1"/>
          </p:cNvPicPr>
          <p:nvPr/>
        </p:nvPicPr>
        <p:blipFill>
          <a:blip r:embed="rId4"/>
          <a:stretch>
            <a:fillRect/>
          </a:stretch>
        </p:blipFill>
        <p:spPr>
          <a:xfrm>
            <a:off x="11173799" y="5521368"/>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Lab: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a:t>
            </a:r>
            <a:r>
              <a:rPr lang="en-US" dirty="0" err="1" smtClean="0"/>
              <a:t>setup.rb</a:t>
            </a:r>
            <a:r>
              <a:rPr lang="en-US" dirty="0" smtClean="0"/>
              <a:t>’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©2016 Chef Software Inc.</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53505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UsaLab</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©2016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Let's Create a Cookbook</a:t>
            </a:r>
            <a:endParaRPr lang="en-US" dirty="0"/>
          </a:p>
        </p:txBody>
      </p:sp>
      <p:sp>
        <p:nvSpPr>
          <p:cNvPr id="3" name="Content Placeholder 2"/>
          <p:cNvSpPr>
            <a:spLocks noGrp="1"/>
          </p:cNvSpPr>
          <p:nvPr>
            <p:ph sz="quarter" idx="10"/>
          </p:nvPr>
        </p:nvSpPr>
        <p:spPr/>
        <p:txBody>
          <a:bodyPr/>
          <a:lstStyle/>
          <a:p>
            <a:r>
              <a:rPr lang="en-US" sz="2200" dirty="0" smtClean="0"/>
              <a:t>...</a:t>
            </a:r>
          </a:p>
          <a:p>
            <a:r>
              <a:rPr lang="en-US" dirty="0" smtClean="0"/>
              <a:t>- </a:t>
            </a:r>
            <a:r>
              <a:rPr lang="en-US" dirty="0"/>
              <a:t>create new file /home/chef/chef-repo/cookbooks/workstation/recipes/</a:t>
            </a:r>
            <a:r>
              <a:rPr lang="en-US" dirty="0" err="1"/>
              <a:t>default.rb</a:t>
            </a:r>
            <a:endParaRPr lang="en-US" dirty="0"/>
          </a:p>
          <a:p>
            <a:r>
              <a:rPr lang="en-US" dirty="0"/>
              <a:t>    - update content in file /home/chef/chef-repo/cookbooks/workstation/recipes/</a:t>
            </a:r>
            <a:r>
              <a:rPr lang="en-US" dirty="0" err="1"/>
              <a:t>default.rb</a:t>
            </a:r>
            <a:r>
              <a:rPr lang="en-US" dirty="0"/>
              <a:t> from none to 0d310d</a:t>
            </a:r>
          </a:p>
          <a:p>
            <a:r>
              <a:rPr lang="en-US" dirty="0"/>
              <a:t>    (diff output suppressed by </a:t>
            </a:r>
            <a:r>
              <a:rPr lang="en-US" dirty="0" err="1"/>
              <a:t>config</a:t>
            </a:r>
            <a:r>
              <a:rPr lang="en-US" dirty="0"/>
              <a:t>)</a:t>
            </a:r>
          </a:p>
          <a:p>
            <a:r>
              <a:rPr lang="en-US" dirty="0"/>
              <a:t>  * </a:t>
            </a:r>
            <a:r>
              <a:rPr lang="en-US" dirty="0" err="1"/>
              <a:t>cookbook_file</a:t>
            </a:r>
            <a:r>
              <a:rPr lang="en-US" dirty="0"/>
              <a:t>[/home/chef/chef-repo/cookbooks/workstation/.</a:t>
            </a:r>
            <a:r>
              <a:rPr lang="en-US" dirty="0" err="1"/>
              <a:t>gitignore</a:t>
            </a:r>
            <a:r>
              <a:rPr lang="en-US" dirty="0"/>
              <a:t>] action create</a:t>
            </a:r>
          </a:p>
          <a:p>
            <a:r>
              <a:rPr lang="en-US" dirty="0"/>
              <a:t>    - create new file /home/chef/chef-repo/cookbooks/workstation/.</a:t>
            </a:r>
            <a:r>
              <a:rPr lang="en-US" dirty="0" err="1"/>
              <a:t>gitignore</a:t>
            </a:r>
            <a:endParaRPr lang="en-US" dirty="0"/>
          </a:p>
          <a:p>
            <a:r>
              <a:rPr lang="en-US" dirty="0"/>
              <a:t>    - update content in file /home/chef/chef-repo/cookbooks/workstation/.</a:t>
            </a:r>
            <a:r>
              <a:rPr lang="en-US" dirty="0" err="1"/>
              <a:t>gitignore</a:t>
            </a:r>
            <a:r>
              <a:rPr lang="en-US" dirty="0"/>
              <a:t> from none to dd37b2</a:t>
            </a:r>
          </a:p>
          <a:p>
            <a:r>
              <a:rPr lang="en-US" dirty="0"/>
              <a:t>    (diff output suppressed by </a:t>
            </a:r>
            <a:r>
              <a:rPr lang="en-US" dirty="0" err="1"/>
              <a:t>config</a:t>
            </a:r>
            <a:r>
              <a:rPr lang="en-US" dirty="0"/>
              <a:t>)</a:t>
            </a:r>
          </a:p>
        </p:txBody>
      </p:sp>
      <p:sp>
        <p:nvSpPr>
          <p:cNvPr id="4" name="Text Placeholder 3"/>
          <p:cNvSpPr>
            <a:spLocks noGrp="1"/>
          </p:cNvSpPr>
          <p:nvPr>
            <p:ph type="body" sz="quarter" idx="11"/>
          </p:nvPr>
        </p:nvSpPr>
        <p:spPr/>
        <p:txBody>
          <a:bodyPr/>
          <a:lstStyle/>
          <a:p>
            <a:r>
              <a:rPr lang="en-US" dirty="0" smtClean="0"/>
              <a:t>$ chef generate cookbook </a:t>
            </a:r>
            <a:r>
              <a:rPr lang="en-US" dirty="0"/>
              <a:t>cookbooks/workstation</a:t>
            </a:r>
          </a:p>
        </p:txBody>
      </p:sp>
      <p:sp>
        <p:nvSpPr>
          <p:cNvPr id="6" name="Footer Placeholder 5"/>
          <p:cNvSpPr>
            <a:spLocks noGrp="1"/>
          </p:cNvSpPr>
          <p:nvPr>
            <p:ph type="ftr" sz="quarter" idx="14"/>
          </p:nvPr>
        </p:nvSpPr>
        <p:spPr/>
        <p:txBody>
          <a:bodyPr/>
          <a:lstStyle/>
          <a:p>
            <a:r>
              <a:rPr lang="en-US" smtClean="0"/>
              <a:t>©2016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smtClean="0"/>
              <a:t>...</a:t>
            </a:r>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a:t>
            </a:r>
            <a:r>
              <a:rPr lang="en-US" dirty="0"/>
              <a:t>cookbooks/workstation</a:t>
            </a:r>
          </a:p>
        </p:txBody>
      </p:sp>
      <p:sp>
        <p:nvSpPr>
          <p:cNvPr id="9" name="Footer Placeholder 8"/>
          <p:cNvSpPr>
            <a:spLocks noGrp="1"/>
          </p:cNvSpPr>
          <p:nvPr>
            <p:ph type="ftr" sz="quarter" idx="14"/>
          </p:nvPr>
        </p:nvSpPr>
        <p:spPr/>
        <p:txBody>
          <a:bodyPr/>
          <a:lstStyle/>
          <a:p>
            <a:r>
              <a:rPr lang="en-US" smtClean="0"/>
              <a:t>©2016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4294967295"/>
          </p:nvPr>
        </p:nvSpPr>
        <p:spPr>
          <a:xfrm>
            <a:off x="3688566" y="7222258"/>
            <a:ext cx="8917577" cy="524133"/>
          </a:xfrm>
        </p:spPr>
        <p:txBody>
          <a:bodyPr>
            <a:normAutofit fontScale="70000" lnSpcReduction="20000"/>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9" name="Slide Number Placeholder 8"/>
          <p:cNvSpPr>
            <a:spLocks noGrp="1"/>
          </p:cNvSpPr>
          <p:nvPr>
            <p:ph type="sldNum" sz="quarter" idx="15"/>
          </p:nvPr>
        </p:nvSpPr>
        <p:spPr>
          <a:xfrm>
            <a:off x="6299200" y="8579662"/>
            <a:ext cx="3657600" cy="486833"/>
          </a:xfrm>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a:t>
            </a:r>
            <a:r>
              <a:rPr lang="en-US" dirty="0"/>
              <a:t>cookbooks/workstation</a:t>
            </a:r>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Set up a repo as a working folder</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Discuss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©2016 Chef Software Inc.</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cookbooks/workstation/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a:t>
            </a:r>
            <a:r>
              <a:rPr lang="en-US" dirty="0"/>
              <a:t>cookbooks/workstation</a:t>
            </a:r>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cookbooks/workstation/recipes/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200" dirty="0" smtClean="0"/>
              <a:t>$ mv ~/</a:t>
            </a:r>
            <a:r>
              <a:rPr lang="en-US" sz="3200" dirty="0" err="1" smtClean="0"/>
              <a:t>setup.rb</a:t>
            </a:r>
            <a:r>
              <a:rPr lang="en-US" sz="3200" dirty="0" smtClean="0"/>
              <a:t> cookbooks/workstation/recipes/</a:t>
            </a:r>
            <a:r>
              <a:rPr lang="en-US" sz="3200" dirty="0" err="1" smtClean="0"/>
              <a:t>setup.rb</a:t>
            </a:r>
            <a:endParaRPr lang="en-US" sz="3200" dirty="0"/>
          </a:p>
        </p:txBody>
      </p:sp>
      <p:sp>
        <p:nvSpPr>
          <p:cNvPr id="8" name="Footer Placeholder 7"/>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Up until now we have ran chef-client on individual recipe .</a:t>
            </a:r>
            <a:r>
              <a:rPr lang="en-US" dirty="0" err="1" smtClean="0">
                <a:latin typeface="+mj-lt"/>
              </a:rPr>
              <a:t>rb</a:t>
            </a:r>
            <a:r>
              <a:rPr lang="en-US" dirty="0" smtClean="0">
                <a:latin typeface="+mj-lt"/>
              </a:rPr>
              <a:t> files at the command line.</a:t>
            </a:r>
          </a:p>
          <a:p>
            <a:endParaRPr lang="en-US" dirty="0">
              <a:latin typeface="+mj-lt"/>
            </a:endParaRPr>
          </a:p>
          <a:p>
            <a:r>
              <a:rPr lang="en-US" dirty="0" smtClean="0">
                <a:latin typeface="+mj-lt"/>
              </a:rPr>
              <a:t>But what if we need to run multiple recipes – we cannot add multiple paths/to/.</a:t>
            </a:r>
            <a:r>
              <a:rPr lang="en-US" dirty="0" err="1" smtClean="0">
                <a:latin typeface="+mj-lt"/>
              </a:rPr>
              <a:t>rb</a:t>
            </a:r>
            <a:r>
              <a:rPr lang="en-US" dirty="0" smtClean="0">
                <a:latin typeface="+mj-lt"/>
              </a:rPr>
              <a:t>/files</a:t>
            </a:r>
            <a:endParaRPr lang="en-US" dirty="0"/>
          </a:p>
        </p:txBody>
      </p:sp>
      <p:sp>
        <p:nvSpPr>
          <p:cNvPr id="8" name="Footer Placeholder 7"/>
          <p:cNvSpPr>
            <a:spLocks noGrp="1"/>
          </p:cNvSpPr>
          <p:nvPr>
            <p:ph type="ftr" sz="quarter" idx="10"/>
          </p:nvPr>
        </p:nvSpPr>
        <p:spPr/>
        <p:txBody>
          <a:bodyPr/>
          <a:lstStyle/>
          <a:p>
            <a:pPr algn="l"/>
            <a:r>
              <a:rPr lang="en-US" smtClean="0">
                <a:solidFill>
                  <a:srgbClr val="7D868C"/>
                </a:solidFill>
              </a:rPr>
              <a:t>©2016 Chef Software Inc.</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25</a:t>
            </a:fld>
            <a:endParaRPr lang="en-US" dirty="0"/>
          </a:p>
        </p:txBody>
      </p:sp>
      <p:sp>
        <p:nvSpPr>
          <p:cNvPr id="4" name="Content Placeholder 3"/>
          <p:cNvSpPr>
            <a:spLocks noGrp="1"/>
          </p:cNvSpPr>
          <p:nvPr>
            <p:ph sz="quarter" idx="4294967295"/>
          </p:nvPr>
        </p:nvSpPr>
        <p:spPr>
          <a:xfrm>
            <a:off x="3929890"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940904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a:xfrm>
            <a:off x="3013752" y="3506118"/>
            <a:ext cx="12962331" cy="3346421"/>
          </a:xfrm>
        </p:spPr>
        <p:txBody>
          <a:bodyPr/>
          <a:lstStyle/>
          <a:p>
            <a:r>
              <a:rPr lang="en-US" sz="3200" dirty="0" smtClean="0"/>
              <a:t>In local mode, we need to provide a list of recipes to apply to the system. This is called a </a:t>
            </a:r>
            <a:r>
              <a:rPr lang="en-US" sz="3200" b="1" dirty="0" smtClean="0">
                <a:solidFill>
                  <a:schemeClr val="accent4"/>
                </a:solidFill>
              </a:rPr>
              <a:t>run list</a:t>
            </a:r>
            <a:r>
              <a:rPr lang="en-US" sz="3200" dirty="0" smtClean="0"/>
              <a:t>. A run list is an </a:t>
            </a:r>
            <a:r>
              <a:rPr lang="en-US" sz="3200" b="1" dirty="0" smtClean="0"/>
              <a:t>ordered</a:t>
            </a:r>
            <a:r>
              <a:rPr lang="en-US" sz="3200" dirty="0" smtClean="0"/>
              <a:t> collection of recipes to execute</a:t>
            </a:r>
          </a:p>
          <a:p>
            <a:endParaRPr lang="en-US" sz="3200" dirty="0" smtClean="0"/>
          </a:p>
          <a:p>
            <a:r>
              <a:rPr lang="en-US" sz="3200" dirty="0" smtClean="0"/>
              <a:t>Each recipe in the run list must be addressed with the format </a:t>
            </a:r>
            <a:r>
              <a:rPr lang="en-US" sz="3200" b="1" dirty="0" smtClean="0">
                <a:latin typeface="+mj-lt"/>
                <a:cs typeface="Courier New" panose="02070309020205020404" pitchFamily="49" charset="0"/>
              </a:rPr>
              <a:t>recipe[COOKBOOK::RECIPE]</a:t>
            </a:r>
            <a:endParaRPr lang="en-US" sz="3200" dirty="0" smtClean="0">
              <a:latin typeface="+mj-lt"/>
            </a:endParaRPr>
          </a:p>
          <a:p>
            <a:endParaRPr lang="en-US" sz="3200" dirty="0">
              <a:latin typeface="+mj-lt"/>
              <a:cs typeface="Courier New" panose="02070309020205020404" pitchFamily="49" charset="0"/>
            </a:endParaRPr>
          </a:p>
          <a:p>
            <a:r>
              <a:rPr lang="en-US" sz="3200" dirty="0" smtClean="0">
                <a:latin typeface="+mj-lt"/>
                <a:cs typeface="Courier New" panose="02070309020205020404" pitchFamily="49" charset="0"/>
              </a:rPr>
              <a:t>To use this format the cookbooks must be under a directory called 'cookbooks'</a:t>
            </a:r>
            <a:endParaRPr lang="en-US" sz="3200"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59621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Using 'chef-client' to Apply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a:t>
            </a:r>
            <a:r>
              <a:rPr lang="en-US" sz="3100" dirty="0" smtClean="0"/>
              <a:t>[cookbook::recipe]</a:t>
            </a:r>
            <a:r>
              <a:rPr lang="en-US" sz="3100" dirty="0"/>
              <a:t>"</a:t>
            </a:r>
          </a:p>
        </p:txBody>
      </p:sp>
      <p:sp>
        <p:nvSpPr>
          <p:cNvPr id="4" name="Content Placeholder 3"/>
          <p:cNvSpPr>
            <a:spLocks noGrp="1"/>
          </p:cNvSpPr>
          <p:nvPr>
            <p:ph sz="quarter" idx="12"/>
          </p:nvPr>
        </p:nvSpPr>
        <p:spPr>
          <a:xfrm>
            <a:off x="609912" y="4999858"/>
            <a:ext cx="15366171" cy="3408420"/>
          </a:xfrm>
        </p:spPr>
        <p:txBody>
          <a:bodyPr/>
          <a:lstStyle/>
          <a:p>
            <a:r>
              <a:rPr lang="en-US" sz="4400" dirty="0" smtClean="0"/>
              <a:t>Use chef-client with '-r' flag to specify the recipe run as 'cookbook::recipe' instead of path/to/</a:t>
            </a:r>
            <a:r>
              <a:rPr lang="en-US" sz="4400" dirty="0" err="1" smtClean="0"/>
              <a:t>recipe.rb</a:t>
            </a:r>
            <a:endParaRPr lang="en-US" sz="4400" dirty="0" smtClean="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98319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Lab: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a:xfrm>
            <a:off x="609912" y="4999858"/>
            <a:ext cx="15366171" cy="3408420"/>
          </a:xfrm>
        </p:spPr>
        <p:txBody>
          <a:bodyPr/>
          <a:lstStyle/>
          <a:p>
            <a:r>
              <a:rPr lang="en-US" sz="4400" dirty="0" smtClean="0"/>
              <a:t>Applying </a:t>
            </a:r>
            <a:r>
              <a:rPr lang="en-US" sz="4400" dirty="0"/>
              <a:t>the following recipes locally</a:t>
            </a:r>
            <a:r>
              <a:rPr lang="en-US" sz="4400" dirty="0" smtClean="0"/>
              <a:t>:</a:t>
            </a:r>
          </a:p>
          <a:p>
            <a:endParaRPr lang="en-US" sz="4400"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387405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Using 'chef-client' </a:t>
            </a:r>
            <a:r>
              <a:rPr lang="en-US" sz="4400" dirty="0"/>
              <a:t>to Locally Apply Recipes</a:t>
            </a:r>
          </a:p>
        </p:txBody>
      </p:sp>
      <p:sp>
        <p:nvSpPr>
          <p:cNvPr id="3" name="Subtitle 2"/>
          <p:cNvSpPr>
            <a:spLocks noGrp="1"/>
          </p:cNvSpPr>
          <p:nvPr>
            <p:ph sz="quarter" idx="10"/>
          </p:nvPr>
        </p:nvSpPr>
        <p:spPr>
          <a:xfrm>
            <a:off x="609914" y="1348277"/>
            <a:ext cx="14934855" cy="2982975"/>
          </a:xfrm>
        </p:spPr>
        <p:txBody>
          <a:bodyPr>
            <a:normAutofit/>
          </a:bodyPr>
          <a:lstStyle/>
          <a:p>
            <a:r>
              <a:rPr lang="en-US" sz="3200" dirty="0"/>
              <a:t>$ sudo chef</a:t>
            </a:r>
            <a:r>
              <a:rPr lang="en-US" sz="3200" dirty="0" smtClean="0"/>
              <a:t>-client --local-mode \ </a:t>
            </a:r>
          </a:p>
          <a:p>
            <a:r>
              <a:rPr lang="en-US" sz="3200" dirty="0"/>
              <a:t> </a:t>
            </a:r>
            <a:r>
              <a:rPr lang="en-US" sz="3200" dirty="0" smtClean="0"/>
              <a:t> -r "recipe[cookbook1::default],recipe[cookbook2::default]"</a:t>
            </a:r>
            <a:endParaRPr lang="en-US" sz="3200" dirty="0"/>
          </a:p>
        </p:txBody>
      </p:sp>
      <p:sp>
        <p:nvSpPr>
          <p:cNvPr id="4" name="Content Placeholder 3"/>
          <p:cNvSpPr>
            <a:spLocks noGrp="1"/>
          </p:cNvSpPr>
          <p:nvPr>
            <p:ph sz="quarter" idx="12"/>
          </p:nvPr>
        </p:nvSpPr>
        <p:spPr>
          <a:xfrm>
            <a:off x="609913" y="4547152"/>
            <a:ext cx="14934888" cy="3333475"/>
          </a:xfrm>
        </p:spPr>
        <p:txBody>
          <a:bodyPr/>
          <a:lstStyle/>
          <a:p>
            <a:r>
              <a:rPr lang="en-US" dirty="0" smtClean="0"/>
              <a:t>Applying multiple recipes:</a:t>
            </a:r>
            <a:endParaRPr lang="en-US" dirty="0"/>
          </a:p>
          <a:p>
            <a:pPr marL="609585" indent="-609585">
              <a:buFontTx/>
              <a:buChar char="•"/>
            </a:pPr>
            <a:endParaRPr lang="en-US" dirty="0" smtClean="0"/>
          </a:p>
          <a:p>
            <a:pPr marL="918611" lvl="1" indent="-609585">
              <a:buFontTx/>
              <a:buChar char="•"/>
            </a:pPr>
            <a:r>
              <a:rPr lang="en-US" dirty="0" smtClean="0"/>
              <a:t>Run the ’default' recipe from the cookbook ‘</a:t>
            </a:r>
            <a:r>
              <a:rPr lang="en-US" dirty="0"/>
              <a:t>cookbook1'</a:t>
            </a:r>
            <a:endParaRPr lang="en-US" dirty="0" smtClean="0"/>
          </a:p>
          <a:p>
            <a:pPr marL="918611" lvl="1" indent="-609585">
              <a:buFontTx/>
              <a:buChar char="•"/>
            </a:pPr>
            <a:r>
              <a:rPr lang="en-US" dirty="0" smtClean="0"/>
              <a:t>Then if it completes successfully</a:t>
            </a:r>
          </a:p>
          <a:p>
            <a:pPr marL="918611" lvl="1" indent="-609585">
              <a:buFontTx/>
              <a:buChar char="•"/>
            </a:pPr>
            <a:r>
              <a:rPr lang="en-US" dirty="0" smtClean="0"/>
              <a:t>Run the ’default</a:t>
            </a:r>
            <a:r>
              <a:rPr lang="en-US" dirty="0"/>
              <a:t>' recipe from the </a:t>
            </a:r>
            <a:r>
              <a:rPr lang="en-US" dirty="0" smtClean="0"/>
              <a:t>cookbook ‘cookbook2'</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314104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a:t>
            </a:r>
            <a:r>
              <a:rPr lang="en-US" sz="3200" dirty="0" smtClean="0"/>
              <a:t>repository is the working folder on your Workstation where you keep all your Chef files.  </a:t>
            </a: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©2016 Chef Software Inc.</a:t>
            </a:r>
            <a:endParaRPr lang="en-US" dirty="0"/>
          </a:p>
        </p:txBody>
      </p:sp>
      <p:pic>
        <p:nvPicPr>
          <p:cNvPr id="6" name="Picture 5"/>
          <p:cNvPicPr>
            <a:picLocks noChangeAspect="1"/>
          </p:cNvPicPr>
          <p:nvPr/>
        </p:nvPicPr>
        <p:blipFill>
          <a:blip r:embed="rId3"/>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7069739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Lab: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~/chef-repo</a:t>
            </a:r>
            <a:endParaRPr lang="en-US" dirty="0"/>
          </a:p>
        </p:txBody>
      </p:sp>
      <p:sp>
        <p:nvSpPr>
          <p:cNvPr id="9" name="Footer Placeholder 8"/>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10" name="Slide Number Placeholder 9"/>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53857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989838"/>
          </a:xfrm>
        </p:spPr>
        <p:txBody>
          <a:bodyPr/>
          <a:lstStyle/>
          <a:p>
            <a:r>
              <a:rPr lang="en-US" dirty="0"/>
              <a:t>Starting Chef Client, version 12.7.2</a:t>
            </a:r>
          </a:p>
          <a:p>
            <a:r>
              <a:rPr lang="en-US" dirty="0"/>
              <a:t>resolving cookbooks for run list: []</a:t>
            </a:r>
          </a:p>
          <a:p>
            <a:r>
              <a:rPr lang="en-US" dirty="0"/>
              <a:t>Synchronizing Cookbooks:</a:t>
            </a:r>
          </a:p>
          <a:p>
            <a:r>
              <a:rPr lang="en-US" dirty="0"/>
              <a:t>Compiling Cookbooks...</a:t>
            </a:r>
          </a:p>
          <a:p>
            <a:r>
              <a:rPr lang="en-US" dirty="0"/>
              <a:t>[2016-04-07T14:34:55+00:00] WARN: Node ip-172-31-11-163.ec2.internal has an empty run list.</a:t>
            </a:r>
          </a:p>
          <a:p>
            <a:r>
              <a:rPr lang="en-US" dirty="0"/>
              <a:t>Converging 2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p>
          <a:p>
            <a:r>
              <a:rPr lang="en-US" dirty="0"/>
              <a:t>Running handlers complete</a:t>
            </a:r>
          </a:p>
          <a:p>
            <a:r>
              <a:rPr lang="en-US" dirty="0"/>
              <a:t>Chef Client finished, 0/2 resources updated in 08 seconds</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a:t>
            </a:r>
            <a:r>
              <a:rPr lang="en-US" sz="3000" dirty="0" smtClean="0"/>
              <a:t>z -</a:t>
            </a:r>
            <a:r>
              <a:rPr lang="en-US" sz="3000" dirty="0"/>
              <a:t>r "recipe[workstation::setup]"</a:t>
            </a:r>
          </a:p>
        </p:txBody>
      </p:sp>
      <p:sp>
        <p:nvSpPr>
          <p:cNvPr id="5" name="Rectangle 4"/>
          <p:cNvSpPr/>
          <p:nvPr/>
        </p:nvSpPr>
        <p:spPr bwMode="auto">
          <a:xfrm>
            <a:off x="1108305" y="5945769"/>
            <a:ext cx="14417959" cy="108368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31</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4800" dirty="0" smtClean="0"/>
              <a:t>Lab: Apply </a:t>
            </a:r>
            <a:r>
              <a:rPr lang="en-US" sz="4800" dirty="0"/>
              <a:t>the </a:t>
            </a:r>
            <a:r>
              <a:rPr lang="en-US" sz="4800" dirty="0" smtClean="0"/>
              <a:t>’</a:t>
            </a:r>
            <a:r>
              <a:rPr lang="en-US" sz="4800" dirty="0" smtClean="0">
                <a:cs typeface="Courier New" panose="02070309020205020404" pitchFamily="49" charset="0"/>
              </a:rPr>
              <a:t>workstation::setup' </a:t>
            </a:r>
            <a:r>
              <a:rPr lang="en-US" sz="4800" dirty="0" smtClean="0"/>
              <a:t>Recipe</a:t>
            </a:r>
            <a:endParaRPr lang="en-US" sz="4800" dirty="0"/>
          </a:p>
        </p:txBody>
      </p:sp>
    </p:spTree>
    <p:extLst>
      <p:ext uri="{BB962C8B-B14F-4D97-AF65-F5344CB8AC3E}">
        <p14:creationId xmlns:p14="http://schemas.microsoft.com/office/powerpoint/2010/main" val="5946647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989838"/>
          </a:xfrm>
        </p:spPr>
        <p:txBody>
          <a:bodyPr/>
          <a:lstStyle/>
          <a:p>
            <a:r>
              <a:rPr lang="en-US" dirty="0"/>
              <a:t>Starting Chef Client, version 12.7.2</a:t>
            </a:r>
          </a:p>
          <a:p>
            <a:r>
              <a:rPr lang="en-US" dirty="0"/>
              <a:t>resolving cookbooks for run list: []</a:t>
            </a:r>
          </a:p>
          <a:p>
            <a:r>
              <a:rPr lang="en-US" dirty="0"/>
              <a:t>Synchronizing Cookbooks:</a:t>
            </a:r>
          </a:p>
          <a:p>
            <a:r>
              <a:rPr lang="en-US" dirty="0"/>
              <a:t>Compiling Cookbooks...</a:t>
            </a:r>
          </a:p>
          <a:p>
            <a:r>
              <a:rPr lang="en-US" dirty="0"/>
              <a:t>[2016-04-07T14:34:55+00:00] WARN: Node ip-172-31-11-163.ec2.internal has an empty run list.</a:t>
            </a:r>
          </a:p>
          <a:p>
            <a:r>
              <a:rPr lang="en-US" dirty="0"/>
              <a:t>Converging 2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p>
          <a:p>
            <a:r>
              <a:rPr lang="en-US" dirty="0"/>
              <a:t>Running handlers complete</a:t>
            </a:r>
          </a:p>
          <a:p>
            <a:r>
              <a:rPr lang="en-US" dirty="0"/>
              <a:t>Chef Client finished, 0/2 resources updated in 08 seconds</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a:t>
            </a:r>
            <a:r>
              <a:rPr lang="en-US" sz="3000" dirty="0" smtClean="0"/>
              <a:t>z -</a:t>
            </a:r>
            <a:r>
              <a:rPr lang="en-US" sz="3000" dirty="0"/>
              <a:t>r "recipe[workstation::setup]"</a:t>
            </a:r>
          </a:p>
        </p:txBody>
      </p:sp>
      <p:sp>
        <p:nvSpPr>
          <p:cNvPr id="5" name="Rectangle 4"/>
          <p:cNvSpPr/>
          <p:nvPr/>
        </p:nvSpPr>
        <p:spPr bwMode="auto">
          <a:xfrm>
            <a:off x="1108305" y="5945769"/>
            <a:ext cx="14629988" cy="108368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32</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4800" dirty="0" smtClean="0"/>
              <a:t>Lab: Apply </a:t>
            </a:r>
            <a:r>
              <a:rPr lang="en-US" sz="4800" dirty="0"/>
              <a:t>the </a:t>
            </a:r>
            <a:r>
              <a:rPr lang="en-US" sz="4800" dirty="0" smtClean="0"/>
              <a:t>’</a:t>
            </a:r>
            <a:r>
              <a:rPr lang="en-US" sz="4800" dirty="0" smtClean="0">
                <a:cs typeface="Courier New" panose="02070309020205020404" pitchFamily="49" charset="0"/>
              </a:rPr>
              <a:t>workstation::setup' </a:t>
            </a:r>
            <a:r>
              <a:rPr lang="en-US" sz="4800" dirty="0" smtClean="0"/>
              <a:t>Recipe</a:t>
            </a:r>
            <a:endParaRPr lang="en-US" sz="4800" dirty="0"/>
          </a:p>
        </p:txBody>
      </p:sp>
      <p:sp>
        <p:nvSpPr>
          <p:cNvPr id="8" name="Line Callout 1 7"/>
          <p:cNvSpPr/>
          <p:nvPr/>
        </p:nvSpPr>
        <p:spPr bwMode="auto">
          <a:xfrm>
            <a:off x="10795000" y="2693868"/>
            <a:ext cx="4446541" cy="1397000"/>
          </a:xfrm>
          <a:prstGeom prst="borderCallout1">
            <a:avLst>
              <a:gd name="adj1" fmla="val 18750"/>
              <a:gd name="adj2" fmla="val -8333"/>
              <a:gd name="adj3" fmla="val -60432"/>
              <a:gd name="adj4" fmla="val -108746"/>
            </a:avLst>
          </a:prstGeom>
          <a:noFill/>
          <a:ln w="127000">
            <a:solidFill>
              <a:schemeClr val="accent1"/>
            </a:solidFill>
            <a:headEnd type="none" w="med" len="med"/>
            <a:tailEnd type="triangl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Note the flag '-z' can be used instead </a:t>
            </a:r>
            <a:r>
              <a:rPr lang="en-US" sz="2400" smtClean="0">
                <a:gradFill>
                  <a:gsLst>
                    <a:gs pos="0">
                      <a:srgbClr val="FFFFFF"/>
                    </a:gs>
                    <a:gs pos="100000">
                      <a:srgbClr val="FFFFFF"/>
                    </a:gs>
                  </a:gsLst>
                  <a:lin ang="5400000" scaled="0"/>
                </a:gradFill>
              </a:rPr>
              <a:t>of ‘--local-mode’</a:t>
            </a:r>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848617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870820" cy="5212830"/>
          </a:xfrm>
        </p:spPr>
        <p:txBody>
          <a:bodyPr/>
          <a:lstStyle/>
          <a:p>
            <a:r>
              <a:rPr lang="en-US" sz="2000" dirty="0"/>
              <a:t>Starting Chef Client, version 12.7.2</a:t>
            </a:r>
          </a:p>
          <a:p>
            <a:r>
              <a:rPr lang="en-US" sz="2000" dirty="0"/>
              <a:t>resolving cookbooks for run list: ["workstation::default", "workstation::setup"]</a:t>
            </a:r>
          </a:p>
          <a:p>
            <a:r>
              <a:rPr lang="en-US" sz="2000" dirty="0"/>
              <a:t>Synchronizing Cookbooks:</a:t>
            </a:r>
          </a:p>
          <a:p>
            <a:r>
              <a:rPr lang="en-US" sz="2000" dirty="0"/>
              <a:t>  - workstation (0.0.0)</a:t>
            </a:r>
          </a:p>
          <a:p>
            <a:r>
              <a:rPr lang="en-US" sz="2000" dirty="0"/>
              <a:t>Compiling Cookbooks...</a:t>
            </a:r>
          </a:p>
          <a:p>
            <a:r>
              <a:rPr lang="en-US" sz="2000" dirty="0"/>
              <a:t>Converging 2 resources</a:t>
            </a:r>
          </a:p>
          <a:p>
            <a:r>
              <a:rPr lang="en-US" sz="2000" dirty="0"/>
              <a:t>Recipe: workstation::setup</a:t>
            </a:r>
          </a:p>
          <a:p>
            <a:r>
              <a:rPr lang="en-US" sz="2000" dirty="0"/>
              <a:t>  * </a:t>
            </a:r>
            <a:r>
              <a:rPr lang="en-US" sz="2000" dirty="0" err="1"/>
              <a:t>yum_package</a:t>
            </a:r>
            <a:r>
              <a:rPr lang="en-US" sz="2000" dirty="0"/>
              <a:t>[tree] action install (up to date)</a:t>
            </a:r>
          </a:p>
          <a:p>
            <a:r>
              <a:rPr lang="en-US" sz="2000" dirty="0"/>
              <a:t>  * file[/</a:t>
            </a:r>
            <a:r>
              <a:rPr lang="en-US" sz="2000" dirty="0" err="1"/>
              <a:t>etc</a:t>
            </a:r>
            <a:r>
              <a:rPr lang="en-US" sz="2000" dirty="0"/>
              <a:t>/</a:t>
            </a:r>
            <a:r>
              <a:rPr lang="en-US" sz="2000" dirty="0" err="1"/>
              <a:t>motd</a:t>
            </a:r>
            <a:r>
              <a:rPr lang="en-US" sz="2000" dirty="0"/>
              <a:t>] action create (up to date)</a:t>
            </a:r>
          </a:p>
          <a:p>
            <a:endParaRPr lang="en-US" sz="2000" dirty="0"/>
          </a:p>
          <a:p>
            <a:r>
              <a:rPr lang="en-US" sz="2000" dirty="0"/>
              <a:t>Running handlers:</a:t>
            </a:r>
          </a:p>
          <a:p>
            <a:r>
              <a:rPr lang="en-US" sz="2000" dirty="0"/>
              <a:t>Running handlers complete</a:t>
            </a:r>
          </a:p>
          <a:p>
            <a:r>
              <a:rPr lang="en-US" sz="2000" dirty="0"/>
              <a:t>Chef Client finished, 0/2 resources updated in 08 seconds</a:t>
            </a:r>
          </a:p>
        </p:txBody>
      </p:sp>
      <p:sp>
        <p:nvSpPr>
          <p:cNvPr id="3" name="Title 2"/>
          <p:cNvSpPr>
            <a:spLocks noGrp="1"/>
          </p:cNvSpPr>
          <p:nvPr>
            <p:ph type="title"/>
          </p:nvPr>
        </p:nvSpPr>
        <p:spPr/>
        <p:txBody>
          <a:bodyPr>
            <a:normAutofit/>
          </a:bodyPr>
          <a:lstStyle/>
          <a:p>
            <a:r>
              <a:rPr lang="en-US" sz="6000" dirty="0" smtClean="0"/>
              <a:t>Lab: Apply two recipes</a:t>
            </a:r>
            <a:endParaRPr lang="en-US" sz="6000" dirty="0"/>
          </a:p>
        </p:txBody>
      </p:sp>
      <p:sp>
        <p:nvSpPr>
          <p:cNvPr id="4" name="Text Placeholder 3"/>
          <p:cNvSpPr>
            <a:spLocks noGrp="1"/>
          </p:cNvSpPr>
          <p:nvPr>
            <p:ph type="body" sz="quarter" idx="11"/>
          </p:nvPr>
        </p:nvSpPr>
        <p:spPr>
          <a:xfrm>
            <a:off x="1121104" y="1337148"/>
            <a:ext cx="14887768" cy="1390107"/>
          </a:xfrm>
        </p:spPr>
        <p:txBody>
          <a:bodyPr/>
          <a:lstStyle/>
          <a:p>
            <a:r>
              <a:rPr lang="en-US" sz="2500" dirty="0" smtClean="0"/>
              <a:t>$ sudo chef-client –z -r "recipe[workstation::default],recipe[workstation::setup]"</a:t>
            </a:r>
            <a:endParaRPr lang="en-US" sz="25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33</a:t>
            </a:fld>
            <a:endParaRPr lang="en-US" dirty="0"/>
          </a:p>
        </p:txBody>
      </p:sp>
      <p:sp>
        <p:nvSpPr>
          <p:cNvPr id="7" name="Rectangle 6"/>
          <p:cNvSpPr/>
          <p:nvPr/>
        </p:nvSpPr>
        <p:spPr bwMode="auto">
          <a:xfrm>
            <a:off x="1108304" y="3374019"/>
            <a:ext cx="14900567" cy="51218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733047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753327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Using 'chef-client' to apply default recipe</a:t>
            </a:r>
            <a:endParaRPr lang="en-US" sz="4400" dirty="0"/>
          </a:p>
        </p:txBody>
      </p:sp>
      <p:sp>
        <p:nvSpPr>
          <p:cNvPr id="3" name="Subtitle 2"/>
          <p:cNvSpPr>
            <a:spLocks noGrp="1"/>
          </p:cNvSpPr>
          <p:nvPr>
            <p:ph sz="quarter" idx="10"/>
          </p:nvPr>
        </p:nvSpPr>
        <p:spPr>
          <a:xfrm>
            <a:off x="609914" y="1348277"/>
            <a:ext cx="15128379" cy="1394923"/>
          </a:xfrm>
        </p:spPr>
        <p:txBody>
          <a:bodyPr>
            <a:normAutofit/>
          </a:bodyPr>
          <a:lstStyle/>
          <a:p>
            <a:r>
              <a:rPr lang="en-US" sz="3100" dirty="0"/>
              <a:t>$ sudo chef-client --local-mode </a:t>
            </a:r>
            <a:r>
              <a:rPr lang="en-US" sz="3100" dirty="0" smtClean="0"/>
              <a:t>–r "recipe[cookbook]"</a:t>
            </a:r>
            <a:endParaRPr lang="en-US" sz="3100" dirty="0"/>
          </a:p>
        </p:txBody>
      </p:sp>
      <p:sp>
        <p:nvSpPr>
          <p:cNvPr id="4" name="Content Placeholder 3"/>
          <p:cNvSpPr>
            <a:spLocks noGrp="1"/>
          </p:cNvSpPr>
          <p:nvPr>
            <p:ph sz="quarter" idx="12"/>
          </p:nvPr>
        </p:nvSpPr>
        <p:spPr>
          <a:xfrm>
            <a:off x="609912" y="6229350"/>
            <a:ext cx="15366171" cy="2178928"/>
          </a:xfrm>
        </p:spPr>
        <p:txBody>
          <a:bodyPr/>
          <a:lstStyle/>
          <a:p>
            <a:r>
              <a:rPr lang="en-US" sz="4400" dirty="0" smtClean="0"/>
              <a:t>When the recipe is specified as </a:t>
            </a:r>
            <a:r>
              <a:rPr lang="en-US" sz="4400" dirty="0"/>
              <a:t>"recipe[cookbook</a:t>
            </a:r>
            <a:r>
              <a:rPr lang="en-US" sz="4400" dirty="0" smtClean="0"/>
              <a:t>]”, chef-client assumes the default recipe, </a:t>
            </a:r>
            <a:r>
              <a:rPr lang="en-US" sz="4400" dirty="0" err="1" smtClean="0"/>
              <a:t>default.rb</a:t>
            </a:r>
            <a:endParaRPr lang="en-US" sz="4400" dirty="0" smtClean="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35</a:t>
            </a:fld>
            <a:endParaRPr lang="en-US" dirty="0"/>
          </a:p>
        </p:txBody>
      </p:sp>
      <p:sp>
        <p:nvSpPr>
          <p:cNvPr id="8" name="Subtitle 2"/>
          <p:cNvSpPr txBox="1">
            <a:spLocks/>
          </p:cNvSpPr>
          <p:nvPr/>
        </p:nvSpPr>
        <p:spPr bwMode="white">
          <a:xfrm>
            <a:off x="609600" y="3838562"/>
            <a:ext cx="15128379" cy="1394923"/>
          </a:xfrm>
          <a:prstGeom prst="rect">
            <a:avLst/>
          </a:prstGeom>
          <a:solidFill>
            <a:schemeClr val="tx2"/>
          </a:solidFill>
          <a:ln w="12700">
            <a:solidFill>
              <a:schemeClr val="tx2"/>
            </a:solidFill>
            <a:prstDash val="dash"/>
          </a:ln>
        </p:spPr>
        <p:txBody>
          <a:bodyPr vert="horz" wrap="square" lIns="91440" tIns="45720" rIns="91440" bIns="45720" rtlCol="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kern="1200" baseline="0">
                <a:solidFill>
                  <a:schemeClr val="bg1"/>
                </a:solidFill>
                <a:latin typeface="Courier New" panose="02070309020205020404" pitchFamily="49" charset="0"/>
                <a:ea typeface="+mn-ea"/>
                <a:cs typeface="Courier New" panose="02070309020205020404" pitchFamily="49" charset="0"/>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3100" dirty="0" smtClean="0"/>
              <a:t>$ </a:t>
            </a:r>
            <a:r>
              <a:rPr lang="en-US" sz="3100" dirty="0" err="1" smtClean="0"/>
              <a:t>sudo</a:t>
            </a:r>
            <a:r>
              <a:rPr lang="en-US" sz="3100" dirty="0" smtClean="0"/>
              <a:t> chef-client --local-mode –r "recipe[cookbook::default]"</a:t>
            </a:r>
            <a:endParaRPr lang="en-US" sz="3100" dirty="0"/>
          </a:p>
        </p:txBody>
      </p:sp>
      <p:sp>
        <p:nvSpPr>
          <p:cNvPr id="9" name="Content Placeholder 3"/>
          <p:cNvSpPr txBox="1">
            <a:spLocks/>
          </p:cNvSpPr>
          <p:nvPr/>
        </p:nvSpPr>
        <p:spPr bwMode="white">
          <a:xfrm>
            <a:off x="609912" y="2914528"/>
            <a:ext cx="15366171" cy="824537"/>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18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400" dirty="0" smtClean="0"/>
              <a:t>Is equivalent to</a:t>
            </a:r>
          </a:p>
        </p:txBody>
      </p:sp>
    </p:spTree>
    <p:extLst>
      <p:ext uri="{BB962C8B-B14F-4D97-AF65-F5344CB8AC3E}">
        <p14:creationId xmlns:p14="http://schemas.microsoft.com/office/powerpoint/2010/main" val="150137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b="1" dirty="0" smtClean="0">
                <a:latin typeface="+mj-lt"/>
                <a:cs typeface="Courier New" panose="02070309020205020404" pitchFamily="49" charset="0"/>
              </a:rPr>
              <a:t>include_recipe</a:t>
            </a:r>
            <a:r>
              <a:rPr lang="en-US" b="1"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563293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292943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Lab: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73567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56052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normAutofit fontScale="90000"/>
          </a:bodyPr>
          <a:lstStyle/>
          <a:p>
            <a:r>
              <a:rPr lang="en-US" dirty="0" smtClean="0"/>
              <a:t>Lab: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a:t>
            </a:r>
            <a:r>
              <a:rPr lang="en-US" sz="3200" dirty="0" err="1" smtClean="0"/>
              <a:t>zr</a:t>
            </a:r>
            <a:r>
              <a:rPr lang="en-US" sz="3200" dirty="0" smtClean="0"/>
              <a:t> "recipe[workstation]"</a:t>
            </a:r>
            <a:endParaRPr lang="en-US" sz="3200" dirty="0"/>
          </a:p>
        </p:txBody>
      </p:sp>
      <p:sp>
        <p:nvSpPr>
          <p:cNvPr id="5" name="Footer Placeholder 4"/>
          <p:cNvSpPr>
            <a:spLocks noGrp="1"/>
          </p:cNvSpPr>
          <p:nvPr>
            <p:ph type="ftr" sz="quarter" idx="4294967295"/>
          </p:nvPr>
        </p:nvSpPr>
        <p:spPr>
          <a:xfrm>
            <a:off x="324400" y="8579607"/>
            <a:ext cx="5681953" cy="507556"/>
          </a:xfrm>
          <a:prstGeom prst="rect">
            <a:avLst/>
          </a:prstGeom>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a:xfrm>
            <a:off x="6299200" y="8579662"/>
            <a:ext cx="3657600" cy="486833"/>
          </a:xfrm>
          <a:prstGeom prst="rect">
            <a:avLst/>
          </a:prstGeom>
        </p:spPr>
        <p:txBody>
          <a:bodyPr/>
          <a:lstStyle/>
          <a:p>
            <a:fld id="{D3C6E21F-9381-4880-84FB-1E73165A9E9D}" type="slidenum">
              <a:rPr lang="en-US" smtClean="0"/>
              <a:pPr/>
              <a:t>39</a:t>
            </a:fld>
            <a:endParaRPr lang="en-US" dirty="0"/>
          </a:p>
        </p:txBody>
      </p:sp>
      <p:sp>
        <p:nvSpPr>
          <p:cNvPr id="7" name="Line Callout 1 6"/>
          <p:cNvSpPr/>
          <p:nvPr/>
        </p:nvSpPr>
        <p:spPr bwMode="auto">
          <a:xfrm>
            <a:off x="10084107" y="4735407"/>
            <a:ext cx="3767668" cy="1397000"/>
          </a:xfrm>
          <a:prstGeom prst="borderCallout1">
            <a:avLst>
              <a:gd name="adj1" fmla="val 18750"/>
              <a:gd name="adj2" fmla="val -8333"/>
              <a:gd name="adj3" fmla="val -199621"/>
              <a:gd name="adj4" fmla="val -100275"/>
            </a:avLst>
          </a:prstGeom>
          <a:noFill/>
          <a:ln w="127000">
            <a:solidFill>
              <a:schemeClr val="accent1"/>
            </a:solidFill>
            <a:headEnd type="none" w="med" len="med"/>
            <a:tailEnd type="triangl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Note the flags '-z –r' can be combined into '-</a:t>
            </a:r>
            <a:r>
              <a:rPr lang="en-US" sz="2400" dirty="0" err="1" smtClean="0">
                <a:gradFill>
                  <a:gsLst>
                    <a:gs pos="0">
                      <a:srgbClr val="FFFFFF"/>
                    </a:gs>
                    <a:gs pos="100000">
                      <a:srgbClr val="FFFFFF"/>
                    </a:gs>
                  </a:gsLst>
                  <a:lin ang="5400000" scaled="0"/>
                </a:gradFill>
              </a:rPr>
              <a:t>zr</a:t>
            </a:r>
            <a:r>
              <a:rPr lang="en-US" sz="2400" dirty="0" smtClean="0">
                <a:gradFill>
                  <a:gsLst>
                    <a:gs pos="0">
                      <a:srgbClr val="FFFFFF"/>
                    </a:gs>
                    <a:gs pos="100000">
                      <a:srgbClr val="FFFFFF"/>
                    </a:gs>
                  </a:gsLst>
                  <a:lin ang="5400000" scaled="0"/>
                </a:gradFill>
              </a:rPr>
              <a:t>'!</a:t>
            </a:r>
          </a:p>
        </p:txBody>
      </p:sp>
    </p:spTree>
    <p:extLst>
      <p:ext uri="{BB962C8B-B14F-4D97-AF65-F5344CB8AC3E}">
        <p14:creationId xmlns:p14="http://schemas.microsoft.com/office/powerpoint/2010/main" val="6429609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Lab: Create a Repository</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Lets create our workspace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a:t>
            </a:r>
            <a:r>
              <a:rPr lang="en-US" sz="2667" dirty="0" smtClean="0"/>
              <a:t>repo that will act as our workspace on the workstation</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©2016 Chef Software Inc.</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55194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2073846" cy="4191205"/>
          </a:xfrm>
        </p:spPr>
        <p:txBody>
          <a:bodyPr>
            <a:normAutofit fontScale="92500" lnSpcReduction="20000"/>
          </a:bodyPr>
          <a:lstStyle/>
          <a:p>
            <a:r>
              <a:rPr lang="en-US" dirty="0" smtClean="0"/>
              <a:t>Why would you want to apply more than one recipe at a time?</a:t>
            </a:r>
          </a:p>
          <a:p>
            <a:endParaRPr lang="en-US" dirty="0" smtClean="0"/>
          </a:p>
          <a:p>
            <a:r>
              <a:rPr lang="en-US" dirty="0" smtClean="0"/>
              <a:t>What </a:t>
            </a:r>
            <a:r>
              <a:rPr lang="en-US" dirty="0"/>
              <a:t>file would you read first when examining a cookbook?</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©2016 Chef Software Inc.</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422679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cs typeface="Courier New" panose="02070309020205020404" pitchFamily="49" charset="0"/>
              </a:rPr>
              <a:t>cookbooks</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555225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©2016 Chef Software Inc.</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 command</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repos, cookbooks and cookbook components and more.</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5"/>
          </p:nvPr>
        </p:nvSpPr>
        <p:spPr>
          <a:xfrm>
            <a:off x="6299200" y="8579662"/>
            <a:ext cx="3657600" cy="486833"/>
          </a:xfrm>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0284392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smtClean="0"/>
              <a:t>Usage: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smtClean="0"/>
          </a:p>
          <a:p>
            <a:r>
              <a:rPr lang="fr-FR" sz="2200" dirty="0" smtClean="0"/>
              <a:t>    ...</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0318658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©2016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7</a:t>
            </a:fld>
            <a:endParaRPr lang="en-US" dirty="0"/>
          </a:p>
        </p:txBody>
      </p:sp>
      <p:sp>
        <p:nvSpPr>
          <p:cNvPr id="5" name="Rectangle 4"/>
          <p:cNvSpPr/>
          <p:nvPr/>
        </p:nvSpPr>
        <p:spPr bwMode="auto">
          <a:xfrm>
            <a:off x="1087686" y="667386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726384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repo'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sz="2000" dirty="0" smtClean="0"/>
              <a:t>Usage: </a:t>
            </a:r>
            <a:r>
              <a:rPr lang="en-US" sz="2000" dirty="0"/>
              <a:t>chef generate repo NAME [options]</a:t>
            </a:r>
          </a:p>
          <a:p>
            <a:r>
              <a:rPr lang="en-US" sz="2000" dirty="0"/>
              <a:t>    -C, --copyright COPYRIGHT        Name of the copyright holder - defaults to 'The Authors'</a:t>
            </a:r>
          </a:p>
          <a:p>
            <a:r>
              <a:rPr lang="en-US" sz="2000" dirty="0"/>
              <a:t>    -m, --email EMAIL                Email address of the author - defaults to '</a:t>
            </a:r>
            <a:r>
              <a:rPr lang="en-US" sz="2000" dirty="0" err="1"/>
              <a:t>you@example.com</a:t>
            </a:r>
            <a:r>
              <a:rPr lang="en-US" sz="2000" dirty="0"/>
              <a:t>'</a:t>
            </a:r>
          </a:p>
          <a:p>
            <a:r>
              <a:rPr lang="en-US" sz="2000" dirty="0"/>
              <a:t>    -a, --generator-</a:t>
            </a:r>
            <a:r>
              <a:rPr lang="en-US" sz="2000" dirty="0" err="1"/>
              <a:t>arg</a:t>
            </a:r>
            <a:r>
              <a:rPr lang="en-US" sz="2000" dirty="0"/>
              <a:t> KEY=VALUE    Use to set arbitrary attribute KEY to VALUE in the </a:t>
            </a:r>
            <a:r>
              <a:rPr lang="en-US" sz="2000" dirty="0" err="1"/>
              <a:t>code_generator</a:t>
            </a:r>
            <a:r>
              <a:rPr lang="en-US" sz="2000" dirty="0"/>
              <a:t> cookbook</a:t>
            </a:r>
          </a:p>
          <a:p>
            <a:r>
              <a:rPr lang="en-US" sz="2000" dirty="0"/>
              <a:t>    -I, --license LICENSE            </a:t>
            </a:r>
            <a:r>
              <a:rPr lang="en-US" sz="2000" dirty="0" err="1"/>
              <a:t>all_rights</a:t>
            </a:r>
            <a:r>
              <a:rPr lang="en-US" sz="2000" dirty="0"/>
              <a:t>, apache2, </a:t>
            </a:r>
            <a:r>
              <a:rPr lang="en-US" sz="2000" dirty="0" err="1"/>
              <a:t>mit</a:t>
            </a:r>
            <a:r>
              <a:rPr lang="en-US" sz="2000" dirty="0"/>
              <a:t>, gplv2, gplv3 - defaults to </a:t>
            </a:r>
            <a:r>
              <a:rPr lang="en-US" sz="2000" dirty="0" err="1"/>
              <a:t>all_rights</a:t>
            </a:r>
            <a:endParaRPr lang="en-US" sz="2000" dirty="0"/>
          </a:p>
          <a:p>
            <a:r>
              <a:rPr lang="en-US" sz="2000" dirty="0"/>
              <a:t>    -P, --policy                     Use </a:t>
            </a:r>
            <a:r>
              <a:rPr lang="en-US" sz="2000" dirty="0" err="1"/>
              <a:t>policyfiles</a:t>
            </a:r>
            <a:r>
              <a:rPr lang="en-US" sz="2000" dirty="0"/>
              <a:t> instead of </a:t>
            </a:r>
            <a:r>
              <a:rPr lang="en-US" sz="2000" dirty="0" err="1"/>
              <a:t>Berkshelf</a:t>
            </a:r>
            <a:endParaRPr lang="en-US" sz="2000" dirty="0"/>
          </a:p>
          <a:p>
            <a:r>
              <a:rPr lang="en-US" sz="2000" dirty="0"/>
              <a:t>    -p, --policy-only                Create a repository for policy only, not cookbooks</a:t>
            </a:r>
          </a:p>
          <a:p>
            <a:r>
              <a:rPr lang="en-US" sz="2000" dirty="0"/>
              <a:t>    -r, --roles                      Create roles and environments directories instead of using </a:t>
            </a:r>
            <a:r>
              <a:rPr lang="en-US" sz="2000" dirty="0" err="1"/>
              <a:t>policyfiles</a:t>
            </a:r>
            <a:endParaRPr lang="en-US" sz="2000" dirty="0"/>
          </a:p>
          <a:p>
            <a:r>
              <a:rPr lang="en-US" sz="2000" dirty="0"/>
              <a:t>    -g GENERATOR_COOKBOOK_PATH,      Use GENERATOR_COOKBOOK_PATH for the </a:t>
            </a:r>
            <a:r>
              <a:rPr lang="en-US" sz="2000" dirty="0" err="1"/>
              <a:t>code_generator</a:t>
            </a:r>
            <a:r>
              <a:rPr lang="en-US" sz="2000" dirty="0"/>
              <a:t> cookbook</a:t>
            </a:r>
          </a:p>
          <a:p>
            <a:r>
              <a:rPr lang="en-US" sz="2000" dirty="0"/>
              <a:t>        --generator-cookbook</a:t>
            </a:r>
          </a:p>
        </p:txBody>
      </p:sp>
      <p:sp>
        <p:nvSpPr>
          <p:cNvPr id="4" name="Text Placeholder 3"/>
          <p:cNvSpPr>
            <a:spLocks noGrp="1"/>
          </p:cNvSpPr>
          <p:nvPr>
            <p:ph type="body" sz="quarter" idx="11"/>
          </p:nvPr>
        </p:nvSpPr>
        <p:spPr/>
        <p:txBody>
          <a:bodyPr/>
          <a:lstStyle/>
          <a:p>
            <a:r>
              <a:rPr lang="en-US" dirty="0" smtClean="0"/>
              <a:t>$ chef generate repo --help</a:t>
            </a:r>
            <a:endParaRPr lang="en-US" dirty="0"/>
          </a:p>
        </p:txBody>
      </p:sp>
      <p:sp>
        <p:nvSpPr>
          <p:cNvPr id="6" name="Footer Placeholder 5"/>
          <p:cNvSpPr>
            <a:spLocks noGrp="1"/>
          </p:cNvSpPr>
          <p:nvPr>
            <p:ph type="ftr" sz="quarter" idx="14"/>
          </p:nvPr>
        </p:nvSpPr>
        <p:spPr/>
        <p:txBody>
          <a:bodyPr/>
          <a:lstStyle/>
          <a:p>
            <a:r>
              <a:rPr lang="en-US" smtClean="0"/>
              <a:t>©2016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542260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Create </a:t>
            </a:r>
            <a:r>
              <a:rPr lang="en-US" dirty="0" smtClean="0"/>
              <a:t>your repo</a:t>
            </a:r>
            <a:endParaRPr lang="en-US" dirty="0"/>
          </a:p>
        </p:txBody>
      </p:sp>
      <p:sp>
        <p:nvSpPr>
          <p:cNvPr id="3" name="Content Placeholder 2"/>
          <p:cNvSpPr>
            <a:spLocks noGrp="1"/>
          </p:cNvSpPr>
          <p:nvPr>
            <p:ph sz="quarter" idx="10"/>
          </p:nvPr>
        </p:nvSpPr>
        <p:spPr/>
        <p:txBody>
          <a:bodyPr/>
          <a:lstStyle/>
          <a:p>
            <a:r>
              <a:rPr lang="en-US" dirty="0" smtClean="0"/>
              <a:t>...</a:t>
            </a:r>
            <a:endParaRPr lang="en-US" dirty="0"/>
          </a:p>
          <a:p>
            <a:r>
              <a:rPr lang="en-US" dirty="0"/>
              <a:t>    - create new file </a:t>
            </a:r>
            <a:r>
              <a:rPr lang="en-US" dirty="0" smtClean="0"/>
              <a:t>/home/chef/chef-repo/</a:t>
            </a:r>
            <a:r>
              <a:rPr lang="en-US" dirty="0"/>
              <a:t>chef-repo/cookbooks/</a:t>
            </a:r>
            <a:r>
              <a:rPr lang="en-US" dirty="0" err="1"/>
              <a:t>README.md</a:t>
            </a:r>
            <a:endParaRPr lang="en-US" dirty="0"/>
          </a:p>
          <a:p>
            <a:r>
              <a:rPr lang="en-US" dirty="0"/>
              <a:t>    - update content in file </a:t>
            </a:r>
            <a:r>
              <a:rPr lang="en-US" dirty="0" smtClean="0"/>
              <a:t>/home/chef/chef-repo/</a:t>
            </a:r>
            <a:r>
              <a:rPr lang="en-US" dirty="0"/>
              <a:t>chef-repo/cookbooks/</a:t>
            </a:r>
            <a:r>
              <a:rPr lang="en-US" dirty="0" err="1"/>
              <a:t>README.md</a:t>
            </a:r>
            <a:r>
              <a:rPr lang="en-US" dirty="0"/>
              <a:t> from none to 86e9ef</a:t>
            </a:r>
          </a:p>
          <a:p>
            <a:r>
              <a:rPr lang="en-US" dirty="0"/>
              <a:t>    (diff output suppressed by </a:t>
            </a:r>
            <a:r>
              <a:rPr lang="en-US" dirty="0" err="1"/>
              <a:t>config</a:t>
            </a:r>
            <a:r>
              <a:rPr lang="en-US" dirty="0"/>
              <a:t>)</a:t>
            </a:r>
          </a:p>
          <a:p>
            <a:r>
              <a:rPr lang="en-US" dirty="0"/>
              <a:t>  * execute[initialize-</a:t>
            </a:r>
            <a:r>
              <a:rPr lang="en-US" dirty="0" err="1"/>
              <a:t>git</a:t>
            </a:r>
            <a:r>
              <a:rPr lang="en-US" dirty="0"/>
              <a:t>] action run</a:t>
            </a:r>
          </a:p>
          <a:p>
            <a:r>
              <a:rPr lang="en-US" dirty="0"/>
              <a:t>    - execute </a:t>
            </a:r>
            <a:r>
              <a:rPr lang="en-US" dirty="0" err="1"/>
              <a:t>git</a:t>
            </a:r>
            <a:r>
              <a:rPr lang="en-US" dirty="0"/>
              <a:t> </a:t>
            </a:r>
            <a:r>
              <a:rPr lang="en-US" dirty="0" err="1"/>
              <a:t>init</a:t>
            </a:r>
            <a:r>
              <a:rPr lang="en-US" dirty="0"/>
              <a:t> .</a:t>
            </a:r>
          </a:p>
          <a:p>
            <a:r>
              <a:rPr lang="en-US" dirty="0"/>
              <a:t>  * template[</a:t>
            </a:r>
            <a:r>
              <a:rPr lang="en-US" dirty="0" smtClean="0"/>
              <a:t>/home/chef/chef-repo/</a:t>
            </a:r>
            <a:r>
              <a:rPr lang="en-US" dirty="0"/>
              <a:t>chef-repo/.</a:t>
            </a:r>
            <a:r>
              <a:rPr lang="en-US" dirty="0" err="1"/>
              <a:t>gitignore</a:t>
            </a:r>
            <a:r>
              <a:rPr lang="en-US" dirty="0"/>
              <a:t>] action </a:t>
            </a:r>
            <a:r>
              <a:rPr lang="en-US" dirty="0" err="1"/>
              <a:t>create_if_missing</a:t>
            </a:r>
            <a:endParaRPr lang="en-US" dirty="0"/>
          </a:p>
          <a:p>
            <a:r>
              <a:rPr lang="en-US" dirty="0"/>
              <a:t>    - create new file </a:t>
            </a:r>
            <a:r>
              <a:rPr lang="en-US" dirty="0" smtClean="0"/>
              <a:t>/home/chef/chef-repo/</a:t>
            </a:r>
            <a:r>
              <a:rPr lang="en-US" dirty="0"/>
              <a:t>chef-repo/.</a:t>
            </a:r>
            <a:r>
              <a:rPr lang="en-US" dirty="0" err="1"/>
              <a:t>gitignore</a:t>
            </a:r>
            <a:endParaRPr lang="en-US" dirty="0"/>
          </a:p>
          <a:p>
            <a:r>
              <a:rPr lang="en-US" dirty="0"/>
              <a:t>    - update content in file </a:t>
            </a:r>
            <a:r>
              <a:rPr lang="en-US" dirty="0" smtClean="0"/>
              <a:t>/home/chef/chef-repo/</a:t>
            </a:r>
            <a:r>
              <a:rPr lang="en-US" dirty="0"/>
              <a:t>chef-repo/.</a:t>
            </a:r>
            <a:r>
              <a:rPr lang="en-US" dirty="0" err="1"/>
              <a:t>gitignore</a:t>
            </a:r>
            <a:r>
              <a:rPr lang="en-US" dirty="0"/>
              <a:t> from none to 3523c4</a:t>
            </a:r>
          </a:p>
          <a:p>
            <a:r>
              <a:rPr lang="en-US" dirty="0"/>
              <a:t>    (diff output suppressed by </a:t>
            </a:r>
            <a:r>
              <a:rPr lang="en-US" dirty="0" err="1"/>
              <a:t>config</a:t>
            </a:r>
            <a:r>
              <a:rPr lang="en-US" dirty="0"/>
              <a:t>)</a:t>
            </a:r>
          </a:p>
        </p:txBody>
      </p:sp>
      <p:sp>
        <p:nvSpPr>
          <p:cNvPr id="4" name="Text Placeholder 3"/>
          <p:cNvSpPr>
            <a:spLocks noGrp="1"/>
          </p:cNvSpPr>
          <p:nvPr>
            <p:ph type="body" sz="quarter" idx="11"/>
          </p:nvPr>
        </p:nvSpPr>
        <p:spPr/>
        <p:txBody>
          <a:bodyPr/>
          <a:lstStyle/>
          <a:p>
            <a:r>
              <a:rPr lang="en-US" dirty="0" smtClean="0"/>
              <a:t>$ chef generate repo chef-repo</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©2016 Chef Software Inc.</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0163155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15819</TotalTime>
  <Words>4100</Words>
  <Application>Microsoft Macintosh PowerPoint</Application>
  <PresentationFormat>Custom</PresentationFormat>
  <Paragraphs>567</Paragraphs>
  <Slides>42</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Courier New</vt:lpstr>
      <vt:lpstr>Gill Sans MT</vt:lpstr>
      <vt:lpstr>Wingdings</vt:lpstr>
      <vt:lpstr>Arial</vt:lpstr>
      <vt:lpstr>ChefDk3.2Template</vt:lpstr>
      <vt:lpstr>Cookbooks</vt:lpstr>
      <vt:lpstr>Objectives</vt:lpstr>
      <vt:lpstr>Repository</vt:lpstr>
      <vt:lpstr>Lab: Create a Repository</vt:lpstr>
      <vt:lpstr>What is 'chef’ command?</vt:lpstr>
      <vt:lpstr>What can 'chef' do?</vt:lpstr>
      <vt:lpstr>What Can 'chef generate' Do?</vt:lpstr>
      <vt:lpstr>What Can 'chef generate repo' Do?</vt:lpstr>
      <vt:lpstr>Lab: Create your repo</vt:lpstr>
      <vt:lpstr>Lab: Navigate to the chef-repo directory</vt:lpstr>
      <vt:lpstr>Lab: View repo structure</vt:lpstr>
      <vt:lpstr>Lab: View repo structure</vt:lpstr>
      <vt:lpstr>Cookbooks</vt:lpstr>
      <vt:lpstr>Lab: Create a Cookbook</vt:lpstr>
      <vt:lpstr>What Can 'chef generate' Do?</vt:lpstr>
      <vt:lpstr>Lab: Let's Create a Cookbook</vt:lpstr>
      <vt:lpstr>The Cookbook Has a README</vt:lpstr>
      <vt:lpstr>README.md</vt:lpstr>
      <vt:lpstr>The Cookbook Has Some Metadata</vt:lpstr>
      <vt:lpstr>metadata.rb</vt:lpstr>
      <vt:lpstr>Lab: Let's Take a Look at the Metadata</vt:lpstr>
      <vt:lpstr>Lab: The Cookbook Has a Folder for Recipes</vt:lpstr>
      <vt:lpstr>Lab: The Cookbook Has a Default Recipe</vt:lpstr>
      <vt:lpstr>Lab: Copy the Recipe into the Cookbook</vt:lpstr>
      <vt:lpstr>chef-client</vt:lpstr>
      <vt:lpstr>-r "recipe[COOKBOOK::RECIPE]"</vt:lpstr>
      <vt:lpstr>Using 'chef-client' to Apply Recipes</vt:lpstr>
      <vt:lpstr>Lab: Using 'chef-client' to Locally Apply Recipes</vt:lpstr>
      <vt:lpstr>Using 'chef-client' to Locally Apply Recipes</vt:lpstr>
      <vt:lpstr>Lab: Return Home First</vt:lpstr>
      <vt:lpstr>Lab: Apply the ’workstation::setup' Recipe</vt:lpstr>
      <vt:lpstr>Lab: Apply the ’workstation::setup' Recipe</vt:lpstr>
      <vt:lpstr>Lab: Apply two recipes</vt:lpstr>
      <vt:lpstr>-r "recipe[COOKBOOK(::default)]"</vt:lpstr>
      <vt:lpstr>Using 'chef-client' to apply default recipe</vt:lpstr>
      <vt:lpstr>include_recipe</vt:lpstr>
      <vt:lpstr>Demo: Including a Recipe</vt:lpstr>
      <vt:lpstr>Lab: The Default Recipe Includes the Setup Recipe</vt:lpstr>
      <vt:lpstr>Lab: Apply the Cookbook's Default Recipe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1946</cp:revision>
  <cp:lastPrinted>2016-04-03T13:51:25Z</cp:lastPrinted>
  <dcterms:created xsi:type="dcterms:W3CDTF">2012-09-13T17:36:07Z</dcterms:created>
  <dcterms:modified xsi:type="dcterms:W3CDTF">2016-04-08T16:19:08Z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